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59" r:id="rId3"/>
    <p:sldId id="264" r:id="rId4"/>
    <p:sldId id="262" r:id="rId5"/>
    <p:sldId id="267" r:id="rId6"/>
    <p:sldId id="266" r:id="rId7"/>
    <p:sldId id="265" r:id="rId8"/>
    <p:sldId id="263" r:id="rId9"/>
    <p:sldId id="261" r:id="rId10"/>
    <p:sldId id="260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0466" autoAdjust="0"/>
  </p:normalViewPr>
  <p:slideViewPr>
    <p:cSldViewPr>
      <p:cViewPr varScale="1">
        <p:scale>
          <a:sx n="84" d="100"/>
          <a:sy n="84" d="100"/>
        </p:scale>
        <p:origin x="-9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C5D81-61FF-47CA-9A74-E16216FC46CD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D002F-E498-4E00-8AFB-08C77F6A0AE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7838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D002F-E498-4E00-8AFB-08C77F6A0AE3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D002F-E498-4E00-8AFB-08C77F6A0AE3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DBAA-08EE-4CF9-B7CA-9D4251B8E7E2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77E2-D9B8-40AC-86D6-B65DE07850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DBAA-08EE-4CF9-B7CA-9D4251B8E7E2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77E2-D9B8-40AC-86D6-B65DE07850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DBAA-08EE-4CF9-B7CA-9D4251B8E7E2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77E2-D9B8-40AC-86D6-B65DE07850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DBAA-08EE-4CF9-B7CA-9D4251B8E7E2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77E2-D9B8-40AC-86D6-B65DE07850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DBAA-08EE-4CF9-B7CA-9D4251B8E7E2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77E2-D9B8-40AC-86D6-B65DE07850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DBAA-08EE-4CF9-B7CA-9D4251B8E7E2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77E2-D9B8-40AC-86D6-B65DE07850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DBAA-08EE-4CF9-B7CA-9D4251B8E7E2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77E2-D9B8-40AC-86D6-B65DE07850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DBAA-08EE-4CF9-B7CA-9D4251B8E7E2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77E2-D9B8-40AC-86D6-B65DE07850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DBAA-08EE-4CF9-B7CA-9D4251B8E7E2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77E2-D9B8-40AC-86D6-B65DE07850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DBAA-08EE-4CF9-B7CA-9D4251B8E7E2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77E2-D9B8-40AC-86D6-B65DE07850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DBAA-08EE-4CF9-B7CA-9D4251B8E7E2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77E2-D9B8-40AC-86D6-B65DE07850B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9DBAA-08EE-4CF9-B7CA-9D4251B8E7E2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77E2-D9B8-40AC-86D6-B65DE07850B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oivodeships_of_Poland" TargetMode="External"/><Relationship Id="rId2" Type="http://schemas.openxmlformats.org/officeDocument/2006/relationships/hyperlink" Target="https://en.wikipedia.org/wiki/Central_Europe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hyperlink" Target="https://en.wikipedia.org/wiki/Baltic_Sea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ttotitolo 6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5832648" cy="4392488"/>
          </a:xfrm>
        </p:spPr>
        <p:txBody>
          <a:bodyPr>
            <a:normAutofit fontScale="92500" lnSpcReduction="10000"/>
          </a:bodyPr>
          <a:lstStyle/>
          <a:p>
            <a:r>
              <a:rPr lang="it-IT" b="1" dirty="0" smtClean="0">
                <a:solidFill>
                  <a:schemeClr val="tx1"/>
                </a:solidFill>
              </a:rPr>
              <a:t>POLAND</a:t>
            </a:r>
          </a:p>
          <a:p>
            <a:r>
              <a:rPr lang="it-IT" b="1" dirty="0" smtClean="0">
                <a:solidFill>
                  <a:schemeClr val="tx1"/>
                </a:solidFill>
              </a:rPr>
              <a:t>TRAVEL MANUAL</a:t>
            </a:r>
          </a:p>
          <a:p>
            <a:endParaRPr lang="it-IT" b="1" dirty="0">
              <a:solidFill>
                <a:schemeClr val="tx1"/>
              </a:solidFill>
            </a:endParaRPr>
          </a:p>
          <a:p>
            <a:endParaRPr lang="it-IT" b="1" dirty="0" smtClean="0">
              <a:solidFill>
                <a:schemeClr val="tx1"/>
              </a:solidFill>
            </a:endParaRPr>
          </a:p>
          <a:p>
            <a:endParaRPr lang="it-IT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it-IT" sz="3000" b="1" dirty="0" smtClean="0">
                <a:solidFill>
                  <a:schemeClr val="tx1"/>
                </a:solidFill>
              </a:rPr>
              <a:t>CAPITAL  AND LARGEST CITY</a:t>
            </a:r>
            <a:r>
              <a:rPr lang="it-IT" sz="3000" b="1" smtClean="0">
                <a:solidFill>
                  <a:schemeClr val="tx1"/>
                </a:solidFill>
              </a:rPr>
              <a:t>: </a:t>
            </a:r>
            <a:r>
              <a:rPr lang="it-IT" sz="3000" b="1" smtClean="0">
                <a:solidFill>
                  <a:schemeClr val="tx1"/>
                </a:solidFill>
              </a:rPr>
              <a:t>Warsaw</a:t>
            </a:r>
            <a:endParaRPr lang="it-IT" sz="3000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it-IT" sz="3000" b="1" dirty="0" smtClean="0">
                <a:solidFill>
                  <a:schemeClr val="tx1"/>
                </a:solidFill>
              </a:rPr>
              <a:t>POPULATION</a:t>
            </a:r>
            <a:r>
              <a:rPr lang="it-IT" sz="3000" b="1" dirty="0" smtClean="0">
                <a:solidFill>
                  <a:schemeClr val="tx1"/>
                </a:solidFill>
              </a:rPr>
              <a:t>: 37,97</a:t>
            </a:r>
            <a:r>
              <a:rPr lang="it-IT" sz="3000" b="1" dirty="0">
                <a:solidFill>
                  <a:schemeClr val="tx1"/>
                </a:solidFill>
              </a:rPr>
              <a:t> </a:t>
            </a:r>
            <a:r>
              <a:rPr lang="it-IT" sz="3000" b="1" dirty="0" err="1" smtClean="0">
                <a:solidFill>
                  <a:schemeClr val="tx1"/>
                </a:solidFill>
              </a:rPr>
              <a:t>millions</a:t>
            </a:r>
            <a:r>
              <a:rPr lang="it-IT" sz="3000" b="1" dirty="0" smtClean="0">
                <a:solidFill>
                  <a:schemeClr val="tx1"/>
                </a:solidFill>
              </a:rPr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it-IT" sz="3000" b="1" dirty="0" smtClean="0">
                <a:solidFill>
                  <a:schemeClr val="tx1"/>
                </a:solidFill>
              </a:rPr>
              <a:t>FORM OF GOVERNMENT: </a:t>
            </a:r>
            <a:r>
              <a:rPr lang="it-IT" sz="3000" b="1" dirty="0" err="1" smtClean="0">
                <a:solidFill>
                  <a:schemeClr val="tx1"/>
                </a:solidFill>
              </a:rPr>
              <a:t>Democracy</a:t>
            </a:r>
            <a:endParaRPr lang="it-IT" sz="3000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it-IT" sz="3000" b="1" dirty="0" smtClean="0">
                <a:solidFill>
                  <a:schemeClr val="tx1"/>
                </a:solidFill>
              </a:rPr>
              <a:t>OFFICIAL LANGUAGE: Polish</a:t>
            </a:r>
          </a:p>
          <a:p>
            <a:pPr algn="l">
              <a:buFont typeface="Arial" pitchFamily="34" charset="0"/>
              <a:buChar char="•"/>
            </a:pPr>
            <a:endParaRPr lang="it-IT" sz="3000" b="1" dirty="0" smtClean="0">
              <a:solidFill>
                <a:schemeClr val="tx1"/>
              </a:solidFill>
            </a:endParaRPr>
          </a:p>
          <a:p>
            <a:endParaRPr lang="it-IT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0"/>
            <a:ext cx="4104456" cy="1878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60647"/>
            <a:ext cx="2382325" cy="356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latin typeface="+mn-lt"/>
              </a:rPr>
              <a:t>The </a:t>
            </a:r>
            <a:r>
              <a:rPr lang="it-IT" sz="3200" b="1" dirty="0" err="1" smtClean="0">
                <a:solidFill>
                  <a:srgbClr val="FF0000"/>
                </a:solidFill>
                <a:latin typeface="+mn-lt"/>
              </a:rPr>
              <a:t>Typically</a:t>
            </a:r>
            <a:r>
              <a:rPr lang="it-IT" sz="3200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it-IT" sz="3200" b="1" dirty="0">
                <a:solidFill>
                  <a:srgbClr val="FF0000"/>
                </a:solidFill>
                <a:latin typeface="+mn-lt"/>
              </a:rPr>
              <a:t>Polish </a:t>
            </a:r>
            <a:r>
              <a:rPr lang="it-IT" sz="3200" b="1" dirty="0" err="1" smtClean="0">
                <a:solidFill>
                  <a:srgbClr val="FF0000"/>
                </a:solidFill>
                <a:latin typeface="+mn-lt"/>
              </a:rPr>
              <a:t>Traits</a:t>
            </a:r>
            <a:endParaRPr lang="it-IT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b="1" dirty="0" err="1" smtClean="0"/>
              <a:t>They</a:t>
            </a:r>
            <a:r>
              <a:rPr lang="it-IT" sz="2800" b="1" dirty="0" smtClean="0"/>
              <a:t> are hard-</a:t>
            </a:r>
            <a:r>
              <a:rPr lang="it-IT" sz="2800" b="1" dirty="0" err="1" smtClean="0"/>
              <a:t>working</a:t>
            </a:r>
            <a:r>
              <a:rPr lang="it-IT" sz="2800" b="1" dirty="0" smtClean="0"/>
              <a:t>: </a:t>
            </a:r>
            <a:r>
              <a:rPr lang="en-US" sz="2800" dirty="0" smtClean="0"/>
              <a:t>Poland is Europe’s second hardest working nation.  'No work, no cake' goes the old Polish saying.</a:t>
            </a:r>
            <a:endParaRPr lang="it-IT" sz="2800" b="1" dirty="0"/>
          </a:p>
          <a:p>
            <a:r>
              <a:rPr lang="it-IT" sz="2800" b="1" dirty="0" err="1" smtClean="0"/>
              <a:t>They</a:t>
            </a:r>
            <a:r>
              <a:rPr lang="it-IT" sz="2800" b="1" dirty="0" smtClean="0"/>
              <a:t> are </a:t>
            </a:r>
            <a:r>
              <a:rPr lang="it-IT" sz="2800" b="1" dirty="0" err="1" smtClean="0"/>
              <a:t>hospitable</a:t>
            </a:r>
            <a:r>
              <a:rPr lang="it-IT" sz="2800" b="1" dirty="0" smtClean="0"/>
              <a:t>: </a:t>
            </a:r>
            <a:r>
              <a:rPr lang="en-US" sz="2800" b="1" dirty="0" smtClean="0"/>
              <a:t>'A </a:t>
            </a:r>
            <a:r>
              <a:rPr lang="en-US" sz="2800" b="1" dirty="0"/>
              <a:t>guest in the house, God in the house'. </a:t>
            </a:r>
            <a:r>
              <a:rPr lang="en-US" sz="2800" dirty="0" smtClean="0"/>
              <a:t>Hospitality plays a crucial role in Polish culture.</a:t>
            </a:r>
            <a:endParaRPr lang="it-IT" sz="2800" b="1" dirty="0"/>
          </a:p>
          <a:p>
            <a:r>
              <a:rPr lang="it-IT" sz="2800" b="1" dirty="0" err="1" smtClean="0"/>
              <a:t>They</a:t>
            </a:r>
            <a:r>
              <a:rPr lang="it-IT" sz="2800" b="1" dirty="0" smtClean="0"/>
              <a:t> </a:t>
            </a:r>
            <a:r>
              <a:rPr lang="it-IT" sz="2800" b="1" dirty="0" err="1"/>
              <a:t>believe</a:t>
            </a:r>
            <a:r>
              <a:rPr lang="it-IT" sz="2800" b="1" dirty="0"/>
              <a:t> in </a:t>
            </a:r>
            <a:r>
              <a:rPr lang="it-IT" sz="2800" b="1" dirty="0" err="1" smtClean="0"/>
              <a:t>democracy</a:t>
            </a:r>
            <a:r>
              <a:rPr lang="it-IT" sz="2800" b="1" dirty="0" smtClean="0"/>
              <a:t>: </a:t>
            </a:r>
            <a:r>
              <a:rPr lang="it-IT" sz="2800" dirty="0" err="1" smtClean="0"/>
              <a:t>Poles</a:t>
            </a:r>
            <a:r>
              <a:rPr lang="it-IT" sz="2800" dirty="0" smtClean="0"/>
              <a:t> </a:t>
            </a:r>
            <a:r>
              <a:rPr lang="it-IT" sz="2800" dirty="0" err="1" smtClean="0"/>
              <a:t>struggled</a:t>
            </a:r>
            <a:r>
              <a:rPr lang="it-IT" sz="2800" dirty="0" smtClean="0"/>
              <a:t> </a:t>
            </a:r>
            <a:r>
              <a:rPr lang="it-IT" sz="2800" dirty="0" err="1" smtClean="0"/>
              <a:t>for</a:t>
            </a:r>
            <a:r>
              <a:rPr lang="it-IT" sz="2800" dirty="0" smtClean="0"/>
              <a:t> </a:t>
            </a:r>
            <a:r>
              <a:rPr lang="it-IT" sz="2800" dirty="0" err="1" smtClean="0"/>
              <a:t>freedom</a:t>
            </a:r>
            <a:r>
              <a:rPr lang="it-IT" sz="2800" dirty="0" smtClean="0"/>
              <a:t>. </a:t>
            </a:r>
            <a:r>
              <a:rPr lang="en-US" sz="2800" dirty="0" smtClean="0"/>
              <a:t>Democratic values are considered especially precious.</a:t>
            </a:r>
            <a:endParaRPr lang="it-IT" sz="2800" dirty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936103"/>
          </a:xfrm>
        </p:spPr>
        <p:txBody>
          <a:bodyPr>
            <a:normAutofit fontScale="90000"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latin typeface="+mn-lt"/>
              </a:rPr>
              <a:t>POPE</a:t>
            </a:r>
            <a:r>
              <a:rPr lang="it-IT" sz="32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it-IT" sz="3200" b="1" dirty="0">
                <a:solidFill>
                  <a:srgbClr val="FF0000"/>
                </a:solidFill>
                <a:latin typeface="+mn-lt"/>
              </a:rPr>
              <a:t>JOHN PAUL II</a:t>
            </a:r>
            <a:r>
              <a:rPr lang="it-IT" dirty="0">
                <a:solidFill>
                  <a:srgbClr val="FF0000"/>
                </a:solidFill>
              </a:rPr>
              <a:t/>
            </a:r>
            <a:br>
              <a:rPr lang="it-IT" dirty="0">
                <a:solidFill>
                  <a:srgbClr val="FF0000"/>
                </a:solidFill>
              </a:rPr>
            </a:b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5536" y="3429000"/>
            <a:ext cx="8424936" cy="3096344"/>
          </a:xfrm>
        </p:spPr>
        <p:txBody>
          <a:bodyPr>
            <a:normAutofit fontScale="85000" lnSpcReduction="20000"/>
          </a:bodyPr>
          <a:lstStyle/>
          <a:p>
            <a:r>
              <a:rPr lang="it-IT" sz="2800" dirty="0">
                <a:solidFill>
                  <a:schemeClr val="tx1"/>
                </a:solidFill>
              </a:rPr>
              <a:t>Pope John Paul II </a:t>
            </a:r>
            <a:r>
              <a:rPr lang="it-IT" sz="2800" dirty="0" err="1">
                <a:solidFill>
                  <a:schemeClr val="tx1"/>
                </a:solidFill>
              </a:rPr>
              <a:t>made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history</a:t>
            </a:r>
            <a:r>
              <a:rPr lang="it-IT" sz="2800" dirty="0">
                <a:solidFill>
                  <a:schemeClr val="tx1"/>
                </a:solidFill>
              </a:rPr>
              <a:t> in 1978 </a:t>
            </a:r>
            <a:r>
              <a:rPr lang="it-IT" sz="2800" dirty="0" err="1">
                <a:solidFill>
                  <a:schemeClr val="tx1"/>
                </a:solidFill>
              </a:rPr>
              <a:t>by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becoming</a:t>
            </a:r>
            <a:r>
              <a:rPr lang="it-IT" sz="2800" dirty="0">
                <a:solidFill>
                  <a:schemeClr val="tx1"/>
                </a:solidFill>
              </a:rPr>
              <a:t> the first </a:t>
            </a:r>
            <a:r>
              <a:rPr lang="it-IT" sz="2800" dirty="0" err="1">
                <a:solidFill>
                  <a:schemeClr val="tx1"/>
                </a:solidFill>
              </a:rPr>
              <a:t>non-Italian</a:t>
            </a:r>
            <a:r>
              <a:rPr lang="it-IT" sz="2800" dirty="0">
                <a:solidFill>
                  <a:schemeClr val="tx1"/>
                </a:solidFill>
              </a:rPr>
              <a:t> pope in more </a:t>
            </a:r>
            <a:r>
              <a:rPr lang="it-IT" sz="2800" dirty="0" err="1">
                <a:solidFill>
                  <a:schemeClr val="tx1"/>
                </a:solidFill>
              </a:rPr>
              <a:t>than</a:t>
            </a:r>
            <a:r>
              <a:rPr lang="it-IT" sz="2800" dirty="0">
                <a:solidFill>
                  <a:schemeClr val="tx1"/>
                </a:solidFill>
              </a:rPr>
              <a:t> 400 </a:t>
            </a:r>
            <a:r>
              <a:rPr lang="it-IT" sz="2800" dirty="0" err="1">
                <a:solidFill>
                  <a:schemeClr val="tx1"/>
                </a:solidFill>
              </a:rPr>
              <a:t>years</a:t>
            </a:r>
            <a:r>
              <a:rPr lang="it-IT" sz="2800" dirty="0">
                <a:solidFill>
                  <a:schemeClr val="tx1"/>
                </a:solidFill>
              </a:rPr>
              <a:t>.  </a:t>
            </a:r>
            <a:r>
              <a:rPr lang="it-IT" sz="2800" dirty="0" err="1">
                <a:solidFill>
                  <a:schemeClr val="tx1"/>
                </a:solidFill>
              </a:rPr>
              <a:t>He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was</a:t>
            </a:r>
            <a:r>
              <a:rPr lang="it-IT" sz="2800" dirty="0">
                <a:solidFill>
                  <a:schemeClr val="tx1"/>
                </a:solidFill>
              </a:rPr>
              <a:t> a </a:t>
            </a:r>
            <a:r>
              <a:rPr lang="it-IT" sz="2800" dirty="0" err="1">
                <a:solidFill>
                  <a:schemeClr val="tx1"/>
                </a:solidFill>
              </a:rPr>
              <a:t>vocal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advocate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for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human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rights</a:t>
            </a:r>
            <a:r>
              <a:rPr lang="it-IT" sz="2800" dirty="0">
                <a:solidFill>
                  <a:schemeClr val="tx1"/>
                </a:solidFill>
              </a:rPr>
              <a:t> and </a:t>
            </a:r>
            <a:r>
              <a:rPr lang="it-IT" sz="2800" dirty="0" err="1">
                <a:solidFill>
                  <a:schemeClr val="tx1"/>
                </a:solidFill>
              </a:rPr>
              <a:t>used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his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influence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to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effect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political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change</a:t>
            </a:r>
            <a:r>
              <a:rPr lang="it-IT" sz="2800" dirty="0">
                <a:solidFill>
                  <a:schemeClr val="tx1"/>
                </a:solidFill>
              </a:rPr>
              <a:t>. A </a:t>
            </a:r>
            <a:r>
              <a:rPr lang="it-IT" sz="2800" dirty="0" err="1">
                <a:solidFill>
                  <a:schemeClr val="tx1"/>
                </a:solidFill>
              </a:rPr>
              <a:t>charismatic</a:t>
            </a:r>
            <a:r>
              <a:rPr lang="it-IT" sz="2800" dirty="0">
                <a:solidFill>
                  <a:schemeClr val="tx1"/>
                </a:solidFill>
              </a:rPr>
              <a:t> figure, John Paul </a:t>
            </a:r>
            <a:r>
              <a:rPr lang="it-IT" sz="2800" dirty="0" err="1">
                <a:solidFill>
                  <a:schemeClr val="tx1"/>
                </a:solidFill>
              </a:rPr>
              <a:t>used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his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influence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to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bring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about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political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change</a:t>
            </a:r>
            <a:r>
              <a:rPr lang="it-IT" sz="2800" dirty="0">
                <a:solidFill>
                  <a:schemeClr val="tx1"/>
                </a:solidFill>
              </a:rPr>
              <a:t> and </a:t>
            </a:r>
            <a:r>
              <a:rPr lang="it-IT" sz="2800" dirty="0" err="1">
                <a:solidFill>
                  <a:schemeClr val="tx1"/>
                </a:solidFill>
              </a:rPr>
              <a:t>is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credited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with</a:t>
            </a:r>
            <a:r>
              <a:rPr lang="it-IT" sz="2800" dirty="0">
                <a:solidFill>
                  <a:schemeClr val="tx1"/>
                </a:solidFill>
              </a:rPr>
              <a:t> the </a:t>
            </a:r>
            <a:r>
              <a:rPr lang="it-IT" sz="2800" dirty="0" err="1">
                <a:solidFill>
                  <a:schemeClr val="tx1"/>
                </a:solidFill>
              </a:rPr>
              <a:t>fall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of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communism</a:t>
            </a:r>
            <a:r>
              <a:rPr lang="it-IT" sz="2800" dirty="0">
                <a:solidFill>
                  <a:schemeClr val="tx1"/>
                </a:solidFill>
              </a:rPr>
              <a:t> in </a:t>
            </a:r>
            <a:r>
              <a:rPr lang="it-IT" sz="2800" dirty="0" err="1">
                <a:solidFill>
                  <a:schemeClr val="tx1"/>
                </a:solidFill>
              </a:rPr>
              <a:t>his</a:t>
            </a:r>
            <a:r>
              <a:rPr lang="it-IT" sz="2800" dirty="0">
                <a:solidFill>
                  <a:schemeClr val="tx1"/>
                </a:solidFill>
              </a:rPr>
              <a:t> native </a:t>
            </a:r>
            <a:r>
              <a:rPr lang="it-IT" sz="2800" dirty="0" err="1">
                <a:solidFill>
                  <a:schemeClr val="tx1"/>
                </a:solidFill>
              </a:rPr>
              <a:t>Poland</a:t>
            </a:r>
            <a:r>
              <a:rPr lang="it-IT" sz="2800" dirty="0">
                <a:solidFill>
                  <a:schemeClr val="tx1"/>
                </a:solidFill>
              </a:rPr>
              <a:t>. On </a:t>
            </a:r>
            <a:r>
              <a:rPr lang="it-IT" sz="2800" dirty="0" err="1">
                <a:solidFill>
                  <a:schemeClr val="tx1"/>
                </a:solidFill>
              </a:rPr>
              <a:t>July</a:t>
            </a:r>
            <a:r>
              <a:rPr lang="it-IT" sz="2800" dirty="0">
                <a:solidFill>
                  <a:schemeClr val="tx1"/>
                </a:solidFill>
              </a:rPr>
              <a:t> 5, </a:t>
            </a:r>
            <a:r>
              <a:rPr lang="it-IT" sz="2800" dirty="0" smtClean="0">
                <a:solidFill>
                  <a:schemeClr val="tx1"/>
                </a:solidFill>
              </a:rPr>
              <a:t>2013 the </a:t>
            </a:r>
            <a:r>
              <a:rPr lang="it-IT" sz="2800" dirty="0" err="1">
                <a:solidFill>
                  <a:schemeClr val="tx1"/>
                </a:solidFill>
              </a:rPr>
              <a:t>Vatican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announced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that</a:t>
            </a:r>
            <a:r>
              <a:rPr lang="it-IT" sz="2800" dirty="0">
                <a:solidFill>
                  <a:schemeClr val="tx1"/>
                </a:solidFill>
              </a:rPr>
              <a:t> the Roman </a:t>
            </a:r>
            <a:r>
              <a:rPr lang="it-IT" sz="2800" dirty="0" err="1">
                <a:solidFill>
                  <a:schemeClr val="tx1"/>
                </a:solidFill>
              </a:rPr>
              <a:t>Catholic</a:t>
            </a:r>
            <a:r>
              <a:rPr lang="it-IT" sz="2800" dirty="0">
                <a:solidFill>
                  <a:schemeClr val="tx1"/>
                </a:solidFill>
              </a:rPr>
              <a:t> Church </a:t>
            </a:r>
            <a:r>
              <a:rPr lang="it-IT" sz="2800" dirty="0" err="1">
                <a:solidFill>
                  <a:schemeClr val="tx1"/>
                </a:solidFill>
              </a:rPr>
              <a:t>would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declare</a:t>
            </a:r>
            <a:r>
              <a:rPr lang="it-IT" sz="2800" dirty="0">
                <a:solidFill>
                  <a:schemeClr val="tx1"/>
                </a:solidFill>
              </a:rPr>
              <a:t> Pope John Paul II a </a:t>
            </a:r>
            <a:r>
              <a:rPr lang="it-IT" sz="2800" dirty="0" err="1">
                <a:solidFill>
                  <a:schemeClr val="tx1"/>
                </a:solidFill>
              </a:rPr>
              <a:t>saint</a:t>
            </a:r>
            <a:r>
              <a:rPr lang="it-IT" sz="2800" dirty="0">
                <a:solidFill>
                  <a:schemeClr val="tx1"/>
                </a:solidFill>
              </a:rPr>
              <a:t>. The </a:t>
            </a:r>
            <a:r>
              <a:rPr lang="it-IT" sz="2800" dirty="0" err="1">
                <a:solidFill>
                  <a:schemeClr val="tx1"/>
                </a:solidFill>
              </a:rPr>
              <a:t>announcement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of</a:t>
            </a:r>
            <a:r>
              <a:rPr lang="it-IT" sz="2800" dirty="0">
                <a:solidFill>
                  <a:schemeClr val="tx1"/>
                </a:solidFill>
              </a:rPr>
              <a:t> Pope John Paul II's </a:t>
            </a:r>
            <a:r>
              <a:rPr lang="it-IT" sz="2800" dirty="0" err="1">
                <a:solidFill>
                  <a:schemeClr val="tx1"/>
                </a:solidFill>
              </a:rPr>
              <a:t>canonization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came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after</a:t>
            </a:r>
            <a:r>
              <a:rPr lang="it-IT" sz="2800" dirty="0">
                <a:solidFill>
                  <a:schemeClr val="tx1"/>
                </a:solidFill>
              </a:rPr>
              <a:t> the </a:t>
            </a:r>
            <a:r>
              <a:rPr lang="it-IT" sz="2800" dirty="0" err="1">
                <a:solidFill>
                  <a:schemeClr val="tx1"/>
                </a:solidFill>
              </a:rPr>
              <a:t>Vatican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revealed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that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two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miracles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were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attributed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to</a:t>
            </a:r>
            <a:r>
              <a:rPr lang="it-IT" sz="2800" dirty="0">
                <a:solidFill>
                  <a:schemeClr val="tx1"/>
                </a:solidFill>
              </a:rPr>
              <a:t> the late pope</a:t>
            </a:r>
            <a:r>
              <a:rPr lang="it-IT" sz="2800" dirty="0" smtClean="0">
                <a:solidFill>
                  <a:schemeClr val="tx1"/>
                </a:solidFill>
              </a:rPr>
              <a:t>. </a:t>
            </a:r>
            <a:endParaRPr lang="it-IT" sz="2800" dirty="0">
              <a:solidFill>
                <a:schemeClr val="tx1"/>
              </a:solidFill>
            </a:endParaRPr>
          </a:p>
          <a:p>
            <a:endParaRPr lang="it-IT" sz="2800" dirty="0"/>
          </a:p>
        </p:txBody>
      </p:sp>
      <p:pic>
        <p:nvPicPr>
          <p:cNvPr id="4" name="Immagine 3" descr="Immagine correlat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908720"/>
            <a:ext cx="302433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Risultati immagini per lech walesa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196752"/>
            <a:ext cx="266429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323528" y="4293096"/>
            <a:ext cx="85689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Lech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Walesa,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well-known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Polish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labor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leader and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winner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Nobel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Peace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Prize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is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sworn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in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first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noncommunist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president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Poland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since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end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 World War II.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His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victory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was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another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sign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of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Soviet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Union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’s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lessening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power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communism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’s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waning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influence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in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Eastern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Europe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 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Martial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law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was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imposed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in 1981 and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shortly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thereafter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Walesa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was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arrested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and put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into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solitary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confinement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Upon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his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release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from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prison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Walesa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resumed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his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union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efforts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The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Solidarity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movement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rapidly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gained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in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strength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and </a:t>
            </a:r>
            <a:r>
              <a:rPr lang="it-IT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popularity</a:t>
            </a:r>
            <a:r>
              <a:rPr lang="it-IT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it-IT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979712" y="548680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 smtClean="0">
                <a:solidFill>
                  <a:srgbClr val="FF0000"/>
                </a:solidFill>
              </a:rPr>
              <a:t>Lech</a:t>
            </a:r>
            <a:r>
              <a:rPr lang="it-IT" sz="2800" b="1" dirty="0" smtClean="0">
                <a:solidFill>
                  <a:srgbClr val="FF0000"/>
                </a:solidFill>
              </a:rPr>
              <a:t> Walesa</a:t>
            </a:r>
            <a:endParaRPr lang="it-IT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95936" y="274638"/>
            <a:ext cx="4690864" cy="5458618"/>
          </a:xfrm>
        </p:spPr>
        <p:txBody>
          <a:bodyPr>
            <a:normAutofit/>
          </a:bodyPr>
          <a:lstStyle/>
          <a:p>
            <a:r>
              <a:rPr lang="it-IT" sz="3200" dirty="0" err="1" smtClean="0">
                <a:solidFill>
                  <a:srgbClr val="FF0000"/>
                </a:solidFill>
              </a:rPr>
              <a:t>Nicolaus</a:t>
            </a:r>
            <a:r>
              <a:rPr lang="it-IT" sz="3200" dirty="0" smtClean="0">
                <a:solidFill>
                  <a:srgbClr val="FF0000"/>
                </a:solidFill>
              </a:rPr>
              <a:t> </a:t>
            </a:r>
            <a:r>
              <a:rPr lang="it-IT" sz="3200" dirty="0" err="1" smtClean="0">
                <a:solidFill>
                  <a:srgbClr val="FF0000"/>
                </a:solidFill>
              </a:rPr>
              <a:t>Copernicus</a:t>
            </a:r>
            <a:r>
              <a:rPr lang="it-IT" sz="3200" dirty="0" smtClean="0">
                <a:solidFill>
                  <a:srgbClr val="FF0000"/>
                </a:solidFill>
              </a:rPr>
              <a:t> 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>In the 16th </a:t>
            </a:r>
            <a:r>
              <a:rPr lang="it-IT" sz="2400" dirty="0" err="1" smtClean="0"/>
              <a:t>century</a:t>
            </a:r>
            <a:r>
              <a:rPr lang="it-IT" sz="2400" dirty="0" smtClean="0"/>
              <a:t>, </a:t>
            </a:r>
            <a:r>
              <a:rPr lang="it-IT" sz="2400" dirty="0" err="1"/>
              <a:t>when</a:t>
            </a:r>
            <a:r>
              <a:rPr lang="it-IT" sz="2400" dirty="0"/>
              <a:t> </a:t>
            </a:r>
            <a:r>
              <a:rPr lang="it-IT" sz="2400" dirty="0" err="1"/>
              <a:t>virtually</a:t>
            </a:r>
            <a:r>
              <a:rPr lang="it-IT" sz="2400" dirty="0"/>
              <a:t> </a:t>
            </a:r>
            <a:r>
              <a:rPr lang="it-IT" sz="2400" dirty="0" err="1"/>
              <a:t>everyone</a:t>
            </a:r>
            <a:r>
              <a:rPr lang="it-IT" sz="2400" dirty="0"/>
              <a:t> </a:t>
            </a:r>
            <a:r>
              <a:rPr lang="it-IT" sz="2400" dirty="0" err="1"/>
              <a:t>believed</a:t>
            </a:r>
            <a:r>
              <a:rPr lang="it-IT" sz="2400" dirty="0"/>
              <a:t> Earth </a:t>
            </a:r>
            <a:r>
              <a:rPr lang="it-IT" sz="2400" dirty="0" err="1"/>
              <a:t>was</a:t>
            </a:r>
            <a:r>
              <a:rPr lang="it-IT" sz="2400" dirty="0"/>
              <a:t> the center of the </a:t>
            </a:r>
            <a:r>
              <a:rPr lang="it-IT" sz="2400" dirty="0" err="1"/>
              <a:t>universe</a:t>
            </a:r>
            <a:r>
              <a:rPr lang="it-IT" sz="2400" dirty="0"/>
              <a:t>, Polish </a:t>
            </a:r>
            <a:r>
              <a:rPr lang="it-IT" sz="2400" dirty="0" err="1"/>
              <a:t>scientist</a:t>
            </a:r>
            <a:r>
              <a:rPr lang="it-IT" sz="2400" dirty="0"/>
              <a:t> </a:t>
            </a:r>
            <a:r>
              <a:rPr lang="it-IT" sz="2400" dirty="0" err="1"/>
              <a:t>Nicolaus</a:t>
            </a:r>
            <a:r>
              <a:rPr lang="it-IT" sz="2400" dirty="0"/>
              <a:t> </a:t>
            </a:r>
            <a:r>
              <a:rPr lang="it-IT" sz="2400" dirty="0" err="1"/>
              <a:t>Copernicus</a:t>
            </a:r>
            <a:r>
              <a:rPr lang="it-IT" sz="2400" dirty="0"/>
              <a:t> </a:t>
            </a:r>
            <a:r>
              <a:rPr lang="it-IT" sz="2400" dirty="0" err="1"/>
              <a:t>proposed</a:t>
            </a:r>
            <a:r>
              <a:rPr lang="it-IT" sz="2400" dirty="0"/>
              <a:t> </a:t>
            </a:r>
            <a:r>
              <a:rPr lang="it-IT" sz="2400" dirty="0" err="1"/>
              <a:t>that</a:t>
            </a:r>
            <a:r>
              <a:rPr lang="it-IT" sz="2400" dirty="0"/>
              <a:t> the </a:t>
            </a:r>
            <a:r>
              <a:rPr lang="it-IT" sz="2400" dirty="0" err="1"/>
              <a:t>planets</a:t>
            </a:r>
            <a:r>
              <a:rPr lang="it-IT" sz="2400" dirty="0"/>
              <a:t> </a:t>
            </a:r>
            <a:r>
              <a:rPr lang="it-IT" sz="2400" dirty="0" err="1"/>
              <a:t>instead</a:t>
            </a:r>
            <a:r>
              <a:rPr lang="it-IT" sz="2400" dirty="0"/>
              <a:t> </a:t>
            </a:r>
            <a:r>
              <a:rPr lang="it-IT" sz="2400" dirty="0" err="1"/>
              <a:t>revolved</a:t>
            </a:r>
            <a:r>
              <a:rPr lang="it-IT" sz="2400" dirty="0"/>
              <a:t> </a:t>
            </a:r>
            <a:r>
              <a:rPr lang="it-IT" sz="2400" dirty="0" err="1"/>
              <a:t>around</a:t>
            </a:r>
            <a:r>
              <a:rPr lang="it-IT" sz="2400" dirty="0"/>
              <a:t> the </a:t>
            </a:r>
            <a:r>
              <a:rPr lang="it-IT" sz="2400" dirty="0" err="1"/>
              <a:t>sun</a:t>
            </a:r>
            <a:r>
              <a:rPr lang="it-IT" sz="2400" dirty="0"/>
              <a:t>.</a:t>
            </a:r>
            <a:r>
              <a:rPr lang="it-IT" sz="1800" dirty="0"/>
              <a:t/>
            </a:r>
            <a:br>
              <a:rPr lang="it-IT" sz="1800" dirty="0"/>
            </a:br>
            <a:endParaRPr lang="it-IT" sz="1800" dirty="0"/>
          </a:p>
        </p:txBody>
      </p:sp>
      <p:pic>
        <p:nvPicPr>
          <p:cNvPr id="4" name="Segnaposto contenuto 3" descr="Nikolaus_Kopernikus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124744"/>
            <a:ext cx="3744416" cy="4320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r>
              <a:rPr lang="it-IT" sz="2000" b="1" dirty="0"/>
              <a:t>Robert Lewandowski </a:t>
            </a:r>
            <a:r>
              <a:rPr lang="it-IT" sz="2000" b="1" dirty="0" err="1"/>
              <a:t>is</a:t>
            </a:r>
            <a:r>
              <a:rPr lang="it-IT" sz="2000" b="1" dirty="0"/>
              <a:t> a Polish professional </a:t>
            </a:r>
            <a:r>
              <a:rPr lang="it-IT" sz="2000" b="1" u="sng" dirty="0"/>
              <a:t>footballer</a:t>
            </a:r>
            <a:r>
              <a:rPr lang="it-IT" sz="2000" b="1" dirty="0"/>
              <a:t> who </a:t>
            </a:r>
            <a:r>
              <a:rPr lang="it-IT" sz="2000" b="1" dirty="0" err="1"/>
              <a:t>plays</a:t>
            </a:r>
            <a:r>
              <a:rPr lang="it-IT" sz="2000" b="1" dirty="0"/>
              <a:t> </a:t>
            </a:r>
            <a:r>
              <a:rPr lang="it-IT" sz="2000" b="1" dirty="0" err="1"/>
              <a:t>as</a:t>
            </a:r>
            <a:r>
              <a:rPr lang="it-IT" sz="2000" b="1" dirty="0"/>
              <a:t> a </a:t>
            </a:r>
            <a:r>
              <a:rPr lang="it-IT" sz="2000" b="1" dirty="0" err="1"/>
              <a:t>striker</a:t>
            </a:r>
            <a:r>
              <a:rPr lang="it-IT" sz="2000" b="1" dirty="0"/>
              <a:t> </a:t>
            </a:r>
            <a:r>
              <a:rPr lang="it-IT" sz="2000" b="1" dirty="0" err="1"/>
              <a:t>for</a:t>
            </a:r>
            <a:r>
              <a:rPr lang="it-IT" sz="2000" b="1" dirty="0"/>
              <a:t> </a:t>
            </a:r>
            <a:r>
              <a:rPr lang="it-IT" sz="2000" b="1" dirty="0" err="1"/>
              <a:t>Bayern</a:t>
            </a:r>
            <a:r>
              <a:rPr lang="it-IT" sz="2000" b="1" dirty="0"/>
              <a:t> </a:t>
            </a:r>
            <a:r>
              <a:rPr lang="it-IT" sz="2000" b="1" dirty="0" err="1"/>
              <a:t>Munich</a:t>
            </a:r>
            <a:r>
              <a:rPr lang="it-IT" sz="2000" b="1" dirty="0"/>
              <a:t> and </a:t>
            </a:r>
            <a:r>
              <a:rPr lang="it-IT" sz="2000" b="1" dirty="0" err="1"/>
              <a:t>is</a:t>
            </a:r>
            <a:r>
              <a:rPr lang="it-IT" sz="2000" b="1" dirty="0"/>
              <a:t> the captain </a:t>
            </a:r>
            <a:r>
              <a:rPr lang="it-IT" sz="2000" b="1" dirty="0" err="1"/>
              <a:t>of</a:t>
            </a:r>
            <a:r>
              <a:rPr lang="it-IT" sz="2000" b="1" dirty="0"/>
              <a:t> the </a:t>
            </a:r>
            <a:r>
              <a:rPr lang="it-IT" sz="2000" b="1" u="sng" dirty="0" err="1"/>
              <a:t>Poland</a:t>
            </a:r>
            <a:r>
              <a:rPr lang="it-IT" sz="2000" b="1" u="sng" dirty="0"/>
              <a:t> national </a:t>
            </a:r>
            <a:r>
              <a:rPr lang="it-IT" sz="2000" b="1" u="sng" dirty="0" smtClean="0"/>
              <a:t>team</a:t>
            </a:r>
            <a:r>
              <a:rPr lang="it-IT" sz="2000" b="1" dirty="0" smtClean="0"/>
              <a:t>.</a:t>
            </a:r>
            <a:r>
              <a:rPr lang="it-IT" sz="2000" dirty="0"/>
              <a:t/>
            </a:r>
            <a:br>
              <a:rPr lang="it-IT" sz="2000" dirty="0"/>
            </a:br>
            <a:endParaRPr lang="it-IT" sz="2000" dirty="0"/>
          </a:p>
        </p:txBody>
      </p:sp>
      <p:pic>
        <p:nvPicPr>
          <p:cNvPr id="4" name="Segnaposto contenuto 3" descr="Lewandowski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772816"/>
            <a:ext cx="7457743" cy="4349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2218258"/>
          </a:xfrm>
        </p:spPr>
        <p:txBody>
          <a:bodyPr>
            <a:normAutofit fontScale="90000"/>
          </a:bodyPr>
          <a:lstStyle/>
          <a:p>
            <a:pPr algn="just"/>
            <a:r>
              <a:rPr lang="it-IT" sz="4000" b="1" dirty="0" err="1" smtClean="0">
                <a:solidFill>
                  <a:srgbClr val="FF0000"/>
                </a:solidFill>
              </a:rPr>
              <a:t>Warsaw</a:t>
            </a:r>
            <a:r>
              <a:rPr lang="it-IT" sz="1800" b="1" dirty="0" smtClean="0"/>
              <a:t/>
            </a:r>
            <a:br>
              <a:rPr lang="it-IT" sz="1800" b="1" dirty="0" smtClean="0"/>
            </a:br>
            <a:r>
              <a:rPr lang="it-IT" sz="1800" b="1" dirty="0"/>
              <a:t/>
            </a:r>
            <a:br>
              <a:rPr lang="it-IT" sz="1800" b="1" dirty="0"/>
            </a:br>
            <a:r>
              <a:rPr lang="it-IT" sz="2000" b="1" dirty="0" err="1" smtClean="0"/>
              <a:t>Warsaw</a:t>
            </a:r>
            <a:r>
              <a:rPr lang="it-IT" sz="2000" b="1" dirty="0" smtClean="0"/>
              <a:t> </a:t>
            </a:r>
            <a:r>
              <a:rPr lang="it-IT" sz="2000" b="1" dirty="0" err="1"/>
              <a:t>is</a:t>
            </a:r>
            <a:r>
              <a:rPr lang="it-IT" sz="2000" b="1" dirty="0"/>
              <a:t> the capital </a:t>
            </a:r>
            <a:r>
              <a:rPr lang="it-IT" sz="2000" b="1" dirty="0" err="1"/>
              <a:t>of</a:t>
            </a:r>
            <a:r>
              <a:rPr lang="it-IT" sz="2000" b="1" dirty="0"/>
              <a:t> </a:t>
            </a:r>
            <a:r>
              <a:rPr lang="it-IT" sz="2000" b="1" dirty="0" err="1"/>
              <a:t>Poland</a:t>
            </a:r>
            <a:r>
              <a:rPr lang="it-IT" sz="2000" b="1" dirty="0"/>
              <a:t>. The </a:t>
            </a:r>
            <a:r>
              <a:rPr lang="it-IT" sz="2000" b="1" dirty="0" err="1"/>
              <a:t>metropolis</a:t>
            </a:r>
            <a:r>
              <a:rPr lang="it-IT" sz="2000" b="1" dirty="0"/>
              <a:t> </a:t>
            </a:r>
            <a:r>
              <a:rPr lang="it-IT" sz="2000" b="1" dirty="0" err="1"/>
              <a:t>stands</a:t>
            </a:r>
            <a:r>
              <a:rPr lang="it-IT" sz="2000" b="1" dirty="0"/>
              <a:t> on the </a:t>
            </a:r>
            <a:r>
              <a:rPr lang="it-IT" sz="2000" b="1" dirty="0" err="1"/>
              <a:t>Vistula</a:t>
            </a:r>
            <a:r>
              <a:rPr lang="it-IT" sz="2000" b="1" dirty="0"/>
              <a:t> River in </a:t>
            </a:r>
            <a:r>
              <a:rPr lang="it-IT" sz="2000" b="1" dirty="0" err="1"/>
              <a:t>east-central</a:t>
            </a:r>
            <a:r>
              <a:rPr lang="it-IT" sz="2000" b="1" dirty="0"/>
              <a:t> </a:t>
            </a:r>
            <a:r>
              <a:rPr lang="it-IT" sz="2000" b="1" dirty="0" err="1"/>
              <a:t>Poland</a:t>
            </a:r>
            <a:r>
              <a:rPr lang="it-IT" sz="2000" b="1" dirty="0"/>
              <a:t>. </a:t>
            </a:r>
            <a:r>
              <a:rPr lang="it-IT" sz="2000" b="1" dirty="0" err="1"/>
              <a:t>Warsaw</a:t>
            </a:r>
            <a:r>
              <a:rPr lang="it-IT" sz="2000" b="1" dirty="0"/>
              <a:t>, the 8th </a:t>
            </a:r>
            <a:r>
              <a:rPr lang="it-IT" sz="2000" b="1" dirty="0" err="1"/>
              <a:t>most-populous</a:t>
            </a:r>
            <a:r>
              <a:rPr lang="it-IT" sz="2000" b="1" dirty="0"/>
              <a:t> capital city in the </a:t>
            </a:r>
            <a:r>
              <a:rPr lang="it-IT" sz="2000" b="1" dirty="0" err="1"/>
              <a:t>European</a:t>
            </a:r>
            <a:r>
              <a:rPr lang="it-IT" sz="2000" b="1" dirty="0"/>
              <a:t> </a:t>
            </a:r>
            <a:r>
              <a:rPr lang="it-IT" sz="2000" b="1" dirty="0" err="1"/>
              <a:t>Union</a:t>
            </a:r>
            <a:r>
              <a:rPr lang="it-IT" sz="2000" b="1" dirty="0"/>
              <a:t>,  </a:t>
            </a:r>
            <a:r>
              <a:rPr lang="it-IT" sz="2000" b="1" dirty="0" err="1"/>
              <a:t>is</a:t>
            </a:r>
            <a:r>
              <a:rPr lang="it-IT" sz="2000" b="1" dirty="0"/>
              <a:t> a major </a:t>
            </a:r>
            <a:r>
              <a:rPr lang="it-IT" sz="2000" b="1" dirty="0" err="1"/>
              <a:t>international</a:t>
            </a:r>
            <a:r>
              <a:rPr lang="it-IT" sz="2000" b="1" dirty="0"/>
              <a:t> </a:t>
            </a:r>
            <a:r>
              <a:rPr lang="it-IT" sz="2000" b="1" dirty="0" err="1"/>
              <a:t>tourist</a:t>
            </a:r>
            <a:r>
              <a:rPr lang="it-IT" sz="2000" b="1" dirty="0"/>
              <a:t> </a:t>
            </a:r>
            <a:r>
              <a:rPr lang="it-IT" sz="2000" b="1" dirty="0" err="1"/>
              <a:t>destination</a:t>
            </a:r>
            <a:r>
              <a:rPr lang="it-IT" sz="2000" b="1" dirty="0"/>
              <a:t>, and a </a:t>
            </a:r>
            <a:r>
              <a:rPr lang="it-IT" sz="2000" b="1" dirty="0" err="1"/>
              <a:t>significant</a:t>
            </a:r>
            <a:r>
              <a:rPr lang="it-IT" sz="2000" b="1" dirty="0"/>
              <a:t> cultural, </a:t>
            </a:r>
            <a:r>
              <a:rPr lang="it-IT" sz="2000" b="1" dirty="0" err="1"/>
              <a:t>political</a:t>
            </a:r>
            <a:r>
              <a:rPr lang="it-IT" sz="2000" b="1" dirty="0"/>
              <a:t> and </a:t>
            </a:r>
            <a:r>
              <a:rPr lang="it-IT" sz="2000" b="1" dirty="0" err="1"/>
              <a:t>economic</a:t>
            </a:r>
            <a:r>
              <a:rPr lang="it-IT" sz="2000" b="1" dirty="0"/>
              <a:t> </a:t>
            </a:r>
            <a:r>
              <a:rPr lang="it-IT" sz="2000" b="1" dirty="0" err="1"/>
              <a:t>hub</a:t>
            </a:r>
            <a:r>
              <a:rPr lang="it-IT" sz="2000" b="1" dirty="0"/>
              <a:t>. </a:t>
            </a:r>
            <a:r>
              <a:rPr lang="it-IT" sz="2000" b="1" dirty="0" err="1"/>
              <a:t>Its</a:t>
            </a:r>
            <a:r>
              <a:rPr lang="it-IT" sz="2000" b="1" dirty="0"/>
              <a:t> </a:t>
            </a:r>
            <a:r>
              <a:rPr lang="it-IT" sz="2000" b="1" dirty="0" err="1"/>
              <a:t>historical</a:t>
            </a:r>
            <a:r>
              <a:rPr lang="it-IT" sz="2000" b="1" dirty="0"/>
              <a:t> </a:t>
            </a:r>
            <a:r>
              <a:rPr lang="it-IT" sz="2000" b="1" dirty="0" err="1"/>
              <a:t>Old</a:t>
            </a:r>
            <a:r>
              <a:rPr lang="it-IT" sz="2000" b="1" dirty="0"/>
              <a:t> Town </a:t>
            </a:r>
            <a:r>
              <a:rPr lang="it-IT" sz="2000" b="1" dirty="0" err="1"/>
              <a:t>was</a:t>
            </a:r>
            <a:r>
              <a:rPr lang="it-IT" sz="2000" b="1" dirty="0"/>
              <a:t> </a:t>
            </a:r>
            <a:r>
              <a:rPr lang="it-IT" sz="2000" b="1" dirty="0" err="1"/>
              <a:t>designated</a:t>
            </a:r>
            <a:r>
              <a:rPr lang="it-IT" sz="2000" b="1" dirty="0"/>
              <a:t> a UNESCO World Heritage Site</a:t>
            </a:r>
            <a:r>
              <a:rPr lang="it-IT" sz="2000" dirty="0"/>
              <a:t>.</a:t>
            </a:r>
            <a:br>
              <a:rPr lang="it-IT" sz="2000" dirty="0"/>
            </a:br>
            <a:endParaRPr lang="it-IT" sz="2000" dirty="0"/>
          </a:p>
        </p:txBody>
      </p:sp>
      <p:pic>
        <p:nvPicPr>
          <p:cNvPr id="4" name="Segnaposto contenuto 3" descr="Risultati immagini per poland capital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708920"/>
            <a:ext cx="7191430" cy="384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785950"/>
          </a:xfrm>
        </p:spPr>
        <p:txBody>
          <a:bodyPr>
            <a:normAutofit/>
          </a:bodyPr>
          <a:lstStyle/>
          <a:p>
            <a:r>
              <a:rPr lang="it-IT" sz="2000" b="1" dirty="0"/>
              <a:t>Poland, officially the Republic of Poland, is a country located in </a:t>
            </a:r>
            <a:r>
              <a:rPr lang="it-IT" sz="2000" b="1" dirty="0">
                <a:hlinkClick r:id="rId2" tooltip="Central Europe"/>
              </a:rPr>
              <a:t>Central </a:t>
            </a:r>
            <a:r>
              <a:rPr lang="it-IT" sz="2000" b="1" i="1" dirty="0">
                <a:hlinkClick r:id="rId2" tooltip="Central Europe"/>
              </a:rPr>
              <a:t>Europe</a:t>
            </a:r>
            <a:r>
              <a:rPr lang="it-IT" sz="2000" b="1" dirty="0"/>
              <a:t>. It is divided into 16 </a:t>
            </a:r>
            <a:r>
              <a:rPr lang="it-IT" sz="2000" b="1" u="sng" dirty="0">
                <a:hlinkClick r:id="rId3"/>
              </a:rPr>
              <a:t>administrative subdivisions</a:t>
            </a:r>
            <a:r>
              <a:rPr lang="it-IT" sz="2000" b="1" dirty="0"/>
              <a:t>. Poland is bordered by the </a:t>
            </a:r>
            <a:r>
              <a:rPr lang="it-IT" sz="2000" b="1" dirty="0">
                <a:hlinkClick r:id="rId4" tooltip="Baltic Sea"/>
              </a:rPr>
              <a:t>Baltic Sea</a:t>
            </a:r>
            <a:r>
              <a:rPr lang="it-IT" sz="2000" b="1" dirty="0"/>
              <a:t> and has a climate characterized by </a:t>
            </a:r>
            <a:r>
              <a:rPr lang="it-IT" sz="2000" b="1" dirty="0" err="1" smtClean="0"/>
              <a:t>cold</a:t>
            </a:r>
            <a:r>
              <a:rPr lang="it-IT" sz="2000" b="1" dirty="0" smtClean="0"/>
              <a:t> </a:t>
            </a:r>
            <a:r>
              <a:rPr lang="it-IT" sz="2000" b="1" dirty="0"/>
              <a:t>winters and warm summers.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57158" y="4286256"/>
            <a:ext cx="79296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It is a pleasurable experience to explore the remnants of its tumultuous past: Gothic and Secession tenement houses, the Renaissance-Gothic town hall, the 14th century town gates, the </a:t>
            </a: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Old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Town with its bourgeois abodes and interesting monuments - or the best-known of all of Slupsk</a:t>
            </a:r>
            <a:r>
              <a:rPr lang="it-IT" sz="2000" b="1" dirty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’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landmarks, the 16th-century Castle of the Pomeranian Dukes on the Slupia River, now housing Museum of Mid-Pomerania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it-IT" sz="2000" b="1" dirty="0"/>
          </a:p>
        </p:txBody>
      </p:sp>
      <p:pic>
        <p:nvPicPr>
          <p:cNvPr id="9" name="Immagine 8" descr="Risultati immagini per castle of the pomeranian dukes slupsk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1928802"/>
            <a:ext cx="392909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magine 9" descr="Risultati immagini per poland fla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1928802"/>
            <a:ext cx="307183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sellaDiTesto 10"/>
          <p:cNvSpPr txBox="1"/>
          <p:nvPr/>
        </p:nvSpPr>
        <p:spPr>
          <a:xfrm>
            <a:off x="500034" y="3714752"/>
            <a:ext cx="378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Slupsk</a:t>
            </a:r>
            <a:endParaRPr lang="it-IT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2101626"/>
          </a:xfrm>
        </p:spPr>
        <p:txBody>
          <a:bodyPr>
            <a:normAutofit fontScale="90000"/>
          </a:bodyPr>
          <a:lstStyle/>
          <a:p>
            <a:r>
              <a:rPr lang="it-IT" sz="3600" b="1" dirty="0"/>
              <a:t>Polish złoty</a:t>
            </a:r>
            <a:r>
              <a:rPr lang="it-IT" sz="2200" dirty="0"/>
              <a:t/>
            </a:r>
            <a:br>
              <a:rPr lang="it-IT" sz="2200" dirty="0"/>
            </a:br>
            <a:r>
              <a:rPr lang="it-IT" sz="2200" dirty="0"/>
              <a:t> </a:t>
            </a:r>
            <a:br>
              <a:rPr lang="it-IT" sz="2200" dirty="0"/>
            </a:br>
            <a:r>
              <a:rPr lang="it-IT" sz="2700" dirty="0">
                <a:latin typeface="+mn-lt"/>
              </a:rPr>
              <a:t>Polish  złoty </a:t>
            </a:r>
            <a:r>
              <a:rPr lang="it-IT" sz="2700" dirty="0" err="1">
                <a:latin typeface="+mn-lt"/>
              </a:rPr>
              <a:t>is</a:t>
            </a:r>
            <a:r>
              <a:rPr lang="it-IT" sz="2700" dirty="0">
                <a:latin typeface="+mn-lt"/>
              </a:rPr>
              <a:t> the </a:t>
            </a:r>
            <a:r>
              <a:rPr lang="it-IT" sz="2700" dirty="0" err="1">
                <a:latin typeface="+mn-lt"/>
              </a:rPr>
              <a:t>official</a:t>
            </a:r>
            <a:r>
              <a:rPr lang="it-IT" sz="2700" dirty="0">
                <a:latin typeface="+mn-lt"/>
              </a:rPr>
              <a:t> </a:t>
            </a:r>
            <a:r>
              <a:rPr lang="it-IT" sz="2700" dirty="0" err="1">
                <a:latin typeface="+mn-lt"/>
              </a:rPr>
              <a:t>money</a:t>
            </a:r>
            <a:r>
              <a:rPr lang="it-IT" sz="2700" dirty="0">
                <a:latin typeface="+mn-lt"/>
              </a:rPr>
              <a:t> </a:t>
            </a:r>
            <a:r>
              <a:rPr lang="it-IT" sz="2700" dirty="0" err="1">
                <a:latin typeface="+mn-lt"/>
              </a:rPr>
              <a:t>of</a:t>
            </a:r>
            <a:r>
              <a:rPr lang="it-IT" sz="2700" dirty="0">
                <a:latin typeface="+mn-lt"/>
              </a:rPr>
              <a:t> </a:t>
            </a:r>
            <a:r>
              <a:rPr lang="it-IT" sz="2700" dirty="0" err="1">
                <a:latin typeface="+mn-lt"/>
              </a:rPr>
              <a:t>Poland</a:t>
            </a:r>
            <a:r>
              <a:rPr lang="it-IT" sz="2700" dirty="0">
                <a:latin typeface="+mn-lt"/>
              </a:rPr>
              <a:t>. </a:t>
            </a:r>
            <a:r>
              <a:rPr lang="it-IT" sz="2700" dirty="0" err="1">
                <a:latin typeface="+mn-lt"/>
              </a:rPr>
              <a:t>Each</a:t>
            </a:r>
            <a:r>
              <a:rPr lang="it-IT" sz="2700" dirty="0">
                <a:latin typeface="+mn-lt"/>
              </a:rPr>
              <a:t> zloty </a:t>
            </a:r>
            <a:r>
              <a:rPr lang="it-IT" sz="2700" dirty="0" err="1">
                <a:latin typeface="+mn-lt"/>
              </a:rPr>
              <a:t>is</a:t>
            </a:r>
            <a:r>
              <a:rPr lang="it-IT" sz="2700" dirty="0">
                <a:latin typeface="+mn-lt"/>
              </a:rPr>
              <a:t> </a:t>
            </a:r>
            <a:r>
              <a:rPr lang="it-IT" sz="2700" dirty="0" err="1">
                <a:latin typeface="+mn-lt"/>
              </a:rPr>
              <a:t>divided</a:t>
            </a:r>
            <a:r>
              <a:rPr lang="it-IT" sz="2700" dirty="0">
                <a:latin typeface="+mn-lt"/>
              </a:rPr>
              <a:t> </a:t>
            </a:r>
            <a:r>
              <a:rPr lang="it-IT" sz="2700" dirty="0" err="1">
                <a:latin typeface="+mn-lt"/>
              </a:rPr>
              <a:t>into</a:t>
            </a:r>
            <a:r>
              <a:rPr lang="it-IT" sz="2700" dirty="0">
                <a:latin typeface="+mn-lt"/>
              </a:rPr>
              <a:t> 100 </a:t>
            </a:r>
            <a:r>
              <a:rPr lang="it-IT" sz="2700" dirty="0" err="1">
                <a:latin typeface="+mn-lt"/>
              </a:rPr>
              <a:t>groszy</a:t>
            </a:r>
            <a:r>
              <a:rPr lang="it-IT" sz="2700" dirty="0">
                <a:latin typeface="+mn-lt"/>
              </a:rPr>
              <a:t>. As a </a:t>
            </a:r>
            <a:r>
              <a:rPr lang="it-IT" sz="2700" dirty="0" err="1">
                <a:latin typeface="+mn-lt"/>
              </a:rPr>
              <a:t>result</a:t>
            </a:r>
            <a:r>
              <a:rPr lang="it-IT" sz="2700" dirty="0">
                <a:latin typeface="+mn-lt"/>
              </a:rPr>
              <a:t> </a:t>
            </a:r>
            <a:r>
              <a:rPr lang="it-IT" sz="2700" dirty="0" err="1">
                <a:latin typeface="+mn-lt"/>
              </a:rPr>
              <a:t>of</a:t>
            </a:r>
            <a:r>
              <a:rPr lang="it-IT" sz="2700" dirty="0">
                <a:latin typeface="+mn-lt"/>
              </a:rPr>
              <a:t> </a:t>
            </a:r>
            <a:r>
              <a:rPr lang="it-IT" sz="2700" dirty="0" err="1">
                <a:latin typeface="+mn-lt"/>
              </a:rPr>
              <a:t>inflation</a:t>
            </a:r>
            <a:r>
              <a:rPr lang="it-IT" sz="2700" dirty="0">
                <a:latin typeface="+mn-lt"/>
              </a:rPr>
              <a:t> in the </a:t>
            </a:r>
            <a:r>
              <a:rPr lang="it-IT" sz="2700" dirty="0" err="1">
                <a:latin typeface="+mn-lt"/>
              </a:rPr>
              <a:t>early</a:t>
            </a:r>
            <a:r>
              <a:rPr lang="it-IT" sz="2700" dirty="0">
                <a:latin typeface="+mn-lt"/>
              </a:rPr>
              <a:t> 1990s, the </a:t>
            </a:r>
            <a:r>
              <a:rPr lang="it-IT" sz="2700" dirty="0" err="1">
                <a:latin typeface="+mn-lt"/>
              </a:rPr>
              <a:t>currency</a:t>
            </a:r>
            <a:r>
              <a:rPr lang="it-IT" sz="2700" dirty="0">
                <a:latin typeface="+mn-lt"/>
              </a:rPr>
              <a:t> </a:t>
            </a:r>
            <a:r>
              <a:rPr lang="it-IT" sz="2700" dirty="0" err="1">
                <a:latin typeface="+mn-lt"/>
              </a:rPr>
              <a:t>underwent</a:t>
            </a:r>
            <a:r>
              <a:rPr lang="it-IT" sz="2700" dirty="0">
                <a:latin typeface="+mn-lt"/>
              </a:rPr>
              <a:t> </a:t>
            </a:r>
            <a:r>
              <a:rPr lang="it-IT" sz="2700" dirty="0" err="1">
                <a:latin typeface="+mn-lt"/>
              </a:rPr>
              <a:t>redenomination</a:t>
            </a:r>
            <a:r>
              <a:rPr lang="it-IT" sz="2700" dirty="0">
                <a:latin typeface="+mn-lt"/>
              </a:rPr>
              <a:t>. The zloty </a:t>
            </a:r>
            <a:r>
              <a:rPr lang="it-IT" sz="2700" dirty="0" err="1">
                <a:latin typeface="+mn-lt"/>
              </a:rPr>
              <a:t>was</a:t>
            </a:r>
            <a:r>
              <a:rPr lang="it-IT" sz="2700" dirty="0">
                <a:latin typeface="+mn-lt"/>
              </a:rPr>
              <a:t> first </a:t>
            </a:r>
            <a:r>
              <a:rPr lang="it-IT" sz="2700" dirty="0" err="1">
                <a:latin typeface="+mn-lt"/>
              </a:rPr>
              <a:t>adopted</a:t>
            </a:r>
            <a:r>
              <a:rPr lang="it-IT" sz="2700" dirty="0">
                <a:latin typeface="+mn-lt"/>
              </a:rPr>
              <a:t> </a:t>
            </a:r>
            <a:r>
              <a:rPr lang="it-IT" sz="2700" dirty="0" err="1">
                <a:latin typeface="+mn-lt"/>
              </a:rPr>
              <a:t>during</a:t>
            </a:r>
            <a:r>
              <a:rPr lang="it-IT" sz="2700" dirty="0">
                <a:latin typeface="+mn-lt"/>
              </a:rPr>
              <a:t> the </a:t>
            </a:r>
            <a:r>
              <a:rPr lang="it-IT" sz="2700" dirty="0" err="1">
                <a:latin typeface="+mn-lt"/>
              </a:rPr>
              <a:t>reign</a:t>
            </a:r>
            <a:r>
              <a:rPr lang="it-IT" sz="2700" dirty="0">
                <a:latin typeface="+mn-lt"/>
              </a:rPr>
              <a:t> </a:t>
            </a:r>
            <a:r>
              <a:rPr lang="it-IT" sz="2700" dirty="0" err="1">
                <a:latin typeface="+mn-lt"/>
              </a:rPr>
              <a:t>of</a:t>
            </a:r>
            <a:r>
              <a:rPr lang="it-IT" sz="2700" dirty="0">
                <a:latin typeface="+mn-lt"/>
              </a:rPr>
              <a:t>  </a:t>
            </a:r>
            <a:r>
              <a:rPr lang="it-IT" sz="2700" dirty="0" err="1">
                <a:latin typeface="+mn-lt"/>
              </a:rPr>
              <a:t>Sigismund</a:t>
            </a:r>
            <a:r>
              <a:rPr lang="it-IT" sz="2700" dirty="0">
                <a:latin typeface="+mn-lt"/>
              </a:rPr>
              <a:t>. </a:t>
            </a:r>
            <a:br>
              <a:rPr lang="it-IT" sz="2700" dirty="0">
                <a:latin typeface="+mn-lt"/>
              </a:rPr>
            </a:br>
            <a:endParaRPr lang="it-IT" sz="2700" dirty="0">
              <a:latin typeface="+mn-lt"/>
            </a:endParaRPr>
          </a:p>
        </p:txBody>
      </p:sp>
      <p:pic>
        <p:nvPicPr>
          <p:cNvPr id="4" name="Segnaposto contenuto 3" descr="moneta polacc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2348880"/>
            <a:ext cx="6120680" cy="39604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3789040"/>
            <a:ext cx="8280920" cy="273630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it-IT" sz="3300" dirty="0"/>
          </a:p>
          <a:p>
            <a:pPr lvl="0"/>
            <a:r>
              <a:rPr lang="it-IT" sz="3300" dirty="0"/>
              <a:t>Polish Vodka </a:t>
            </a:r>
            <a:r>
              <a:rPr lang="it-IT" sz="3300" dirty="0" err="1"/>
              <a:t>is</a:t>
            </a:r>
            <a:r>
              <a:rPr lang="it-IT" sz="3300" dirty="0"/>
              <a:t> on the </a:t>
            </a:r>
            <a:r>
              <a:rPr lang="it-IT" sz="3300" dirty="0" err="1"/>
              <a:t>list</a:t>
            </a:r>
            <a:r>
              <a:rPr lang="it-IT" sz="3300" dirty="0"/>
              <a:t> </a:t>
            </a:r>
            <a:r>
              <a:rPr lang="it-IT" sz="3300" dirty="0" err="1"/>
              <a:t>of</a:t>
            </a:r>
            <a:r>
              <a:rPr lang="it-IT" sz="3300" dirty="0"/>
              <a:t> </a:t>
            </a:r>
            <a:r>
              <a:rPr lang="it-IT" sz="3300" dirty="0" err="1"/>
              <a:t>Protected</a:t>
            </a:r>
            <a:r>
              <a:rPr lang="it-IT" sz="3300" dirty="0"/>
              <a:t> </a:t>
            </a:r>
            <a:r>
              <a:rPr lang="it-IT" sz="3300" dirty="0" err="1"/>
              <a:t>Geographical</a:t>
            </a:r>
            <a:r>
              <a:rPr lang="it-IT" sz="3300" dirty="0"/>
              <a:t> </a:t>
            </a:r>
            <a:r>
              <a:rPr lang="it-IT" sz="3300" dirty="0" err="1"/>
              <a:t>Indications</a:t>
            </a:r>
            <a:r>
              <a:rPr lang="it-IT" sz="3300" dirty="0"/>
              <a:t>.</a:t>
            </a:r>
            <a:endParaRPr lang="it-IT" sz="3300" b="1" dirty="0"/>
          </a:p>
          <a:p>
            <a:pPr lvl="0"/>
            <a:r>
              <a:rPr lang="it-IT" sz="3300" dirty="0"/>
              <a:t>Pablo Picasso </a:t>
            </a:r>
            <a:r>
              <a:rPr lang="it-IT" sz="3300" dirty="0" err="1"/>
              <a:t>loved</a:t>
            </a:r>
            <a:r>
              <a:rPr lang="it-IT" sz="3300" dirty="0"/>
              <a:t> Polish Vodka</a:t>
            </a:r>
            <a:endParaRPr lang="it-IT" sz="3300" b="1" dirty="0"/>
          </a:p>
          <a:p>
            <a:pPr lvl="0"/>
            <a:r>
              <a:rPr lang="it-IT" sz="3300" dirty="0" err="1"/>
              <a:t>Before</a:t>
            </a:r>
            <a:r>
              <a:rPr lang="it-IT" sz="3300" dirty="0"/>
              <a:t> the war, Polish Vodka </a:t>
            </a:r>
            <a:r>
              <a:rPr lang="it-IT" sz="3300" dirty="0" err="1"/>
              <a:t>was</a:t>
            </a:r>
            <a:r>
              <a:rPr lang="it-IT" sz="3300" dirty="0"/>
              <a:t> </a:t>
            </a:r>
            <a:r>
              <a:rPr lang="it-IT" sz="3300" dirty="0" err="1"/>
              <a:t>served</a:t>
            </a:r>
            <a:r>
              <a:rPr lang="it-IT" sz="3300" dirty="0"/>
              <a:t> in </a:t>
            </a:r>
            <a:r>
              <a:rPr lang="it-IT" sz="3300" dirty="0" err="1"/>
              <a:t>mikadkas</a:t>
            </a:r>
            <a:r>
              <a:rPr lang="it-IT" sz="3300" dirty="0"/>
              <a:t>.</a:t>
            </a:r>
            <a:endParaRPr lang="it-IT" sz="3300" b="1" dirty="0"/>
          </a:p>
          <a:p>
            <a:pPr lvl="0"/>
            <a:r>
              <a:rPr lang="it-IT" sz="3300" dirty="0"/>
              <a:t>A </a:t>
            </a:r>
            <a:r>
              <a:rPr lang="it-IT" sz="3300" dirty="0" err="1"/>
              <a:t>museum</a:t>
            </a:r>
            <a:r>
              <a:rPr lang="it-IT" sz="3300" dirty="0"/>
              <a:t> </a:t>
            </a:r>
            <a:r>
              <a:rPr lang="it-IT" sz="3300" dirty="0" err="1"/>
              <a:t>of</a:t>
            </a:r>
            <a:r>
              <a:rPr lang="it-IT" sz="3300" dirty="0"/>
              <a:t> Polish Vodka </a:t>
            </a:r>
            <a:r>
              <a:rPr lang="it-IT" sz="3300" dirty="0" err="1"/>
              <a:t>is</a:t>
            </a:r>
            <a:r>
              <a:rPr lang="it-IT" sz="3300" dirty="0"/>
              <a:t> </a:t>
            </a:r>
            <a:r>
              <a:rPr lang="it-IT" sz="3300" dirty="0" err="1"/>
              <a:t>being</a:t>
            </a:r>
            <a:r>
              <a:rPr lang="it-IT" sz="3300" dirty="0"/>
              <a:t> </a:t>
            </a:r>
            <a:r>
              <a:rPr lang="it-IT" sz="3300" dirty="0" err="1"/>
              <a:t>created</a:t>
            </a:r>
            <a:r>
              <a:rPr lang="it-IT" sz="3300" dirty="0"/>
              <a:t> in </a:t>
            </a:r>
            <a:r>
              <a:rPr lang="it-IT" sz="3300" dirty="0" err="1"/>
              <a:t>Warsaw</a:t>
            </a:r>
            <a:r>
              <a:rPr lang="it-IT" sz="3300" dirty="0"/>
              <a:t>.</a:t>
            </a:r>
            <a:endParaRPr lang="it-IT" sz="3300" b="1" dirty="0"/>
          </a:p>
          <a:p>
            <a:pPr>
              <a:buNone/>
            </a:pPr>
            <a:endParaRPr lang="it-IT" b="1" dirty="0"/>
          </a:p>
          <a:p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836712"/>
            <a:ext cx="4968551" cy="274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>
          <a:xfrm>
            <a:off x="251520" y="260648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Poland </a:t>
            </a:r>
            <a:r>
              <a:rPr lang="it-IT" sz="2400" b="1" dirty="0" err="1" smtClean="0"/>
              <a:t>is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famous</a:t>
            </a:r>
            <a:r>
              <a:rPr lang="it-IT" sz="2400" b="1" dirty="0" smtClean="0"/>
              <a:t> for Vodka!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214</Words>
  <Application>Microsoft Office PowerPoint</Application>
  <PresentationFormat>Presentazione su schermo (4:3)</PresentationFormat>
  <Paragraphs>32</Paragraphs>
  <Slides>10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Presentazione standard di PowerPoint</vt:lpstr>
      <vt:lpstr>The Typically Polish Traits</vt:lpstr>
      <vt:lpstr>POPE JOHN PAUL II </vt:lpstr>
      <vt:lpstr>Presentazione standard di PowerPoint</vt:lpstr>
      <vt:lpstr>Nicolaus Copernicus   In the 16th century, when virtually everyone believed Earth was the center of the universe, Polish scientist Nicolaus Copernicus proposed that the planets instead revolved around the sun. </vt:lpstr>
      <vt:lpstr>Robert Lewandowski is a Polish professional footballer who plays as a striker for Bayern Munich and is the captain of the Poland national team. </vt:lpstr>
      <vt:lpstr>Warsaw  Warsaw is the capital of Poland. The metropolis stands on the Vistula River in east-central Poland. Warsaw, the 8th most-populous capital city in the European Union,  is a major international tourist destination, and a significant cultural, political and economic hub. Its historical Old Town was designated a UNESCO World Heritage Site. </vt:lpstr>
      <vt:lpstr>Poland, officially the Republic of Poland, is a country located in Central Europe. It is divided into 16 administrative subdivisions. Poland is bordered by the Baltic Sea and has a climate characterized by cold winters and warm summers. </vt:lpstr>
      <vt:lpstr>Polish złoty   Polish  złoty is the official money of Poland. Each zloty is divided into 100 groszy. As a result of inflation in the early 1990s, the currency underwent redenomination. The zloty was first adopted during the reign of  Sigismund.  </vt:lpstr>
      <vt:lpstr>Presentazione standard di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Digi04</dc:creator>
  <cp:lastModifiedBy>user</cp:lastModifiedBy>
  <cp:revision>27</cp:revision>
  <dcterms:created xsi:type="dcterms:W3CDTF">2019-03-07T14:32:53Z</dcterms:created>
  <dcterms:modified xsi:type="dcterms:W3CDTF">2019-03-13T16:00:28Z</dcterms:modified>
</cp:coreProperties>
</file>